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91" r:id="rId3"/>
    <p:sldId id="280" r:id="rId4"/>
    <p:sldId id="292" r:id="rId5"/>
    <p:sldId id="273" r:id="rId6"/>
    <p:sldId id="271" r:id="rId7"/>
    <p:sldId id="293" r:id="rId8"/>
    <p:sldId id="294" r:id="rId9"/>
    <p:sldId id="296" r:id="rId10"/>
    <p:sldId id="295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275" r:id="rId1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4;&#1074;\Desktop\&#1043;&#1088;&#1072;&#1092;&#1080;&#1082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4;&#1074;\Desktop\&#1043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4;&#1074;\Desktop\&#1043;&#1088;&#1072;&#1092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4;&#1074;\Desktop\&#1043;&#1088;&#1072;&#1092;&#1080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4;&#1074;\Desktop\&#1043;&#1088;&#1072;&#1092;&#108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4;&#1074;\Desktop\&#1043;&#1088;&#1072;&#1092;&#1080;&#1082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4;&#1074;\Desktop\&#1043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512524929321265"/>
          <c:y val="0.14188710987407049"/>
          <c:w val="0.68690693883996468"/>
          <c:h val="0.844499209861023"/>
        </c:manualLayout>
      </c:layout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Всего включено в реестр селекционных достижений – 59 сортов картофеля</c:v>
                </c:pt>
              </c:strCache>
            </c:strRef>
          </c:tx>
          <c:dLbls>
            <c:dLbl>
              <c:idx val="0"/>
              <c:layout>
                <c:manualLayout>
                  <c:x val="-0.26246740909875566"/>
                  <c:y val="-8.5766849427575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83,1%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16,9%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49,1%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'Лист1'!$A$2:$A$4</c:f>
              <c:strCache>
                <c:ptCount val="3"/>
                <c:pt idx="0">
                  <c:v>отечественной селекции</c:v>
                </c:pt>
                <c:pt idx="1">
                  <c:v>зарубежной селекции</c:v>
                </c:pt>
                <c:pt idx="2">
                  <c:v>сибирской селекции</c:v>
                </c:pt>
              </c:strCache>
            </c:strRef>
          </c:cat>
          <c:val>
            <c:numRef>
              <c:f>'Лист1'!$B$2:$B$4</c:f>
              <c:numCache>
                <c:formatCode>General</c:formatCode>
                <c:ptCount val="3"/>
                <c:pt idx="0">
                  <c:v>83.1</c:v>
                </c:pt>
                <c:pt idx="1">
                  <c:v>16.899999999999999</c:v>
                </c:pt>
                <c:pt idx="2">
                  <c:v>49.1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1275"/>
          </c:spPr>
          <c:marker>
            <c:symbol val="none"/>
          </c:marker>
          <c:cat>
            <c:multiLvlStrRef>
              <c:f>Лист1!$B$47:$C$56</c:f>
              <c:multiLvlStrCache>
                <c:ptCount val="10"/>
                <c:lvl>
                  <c:pt idx="0">
                    <c:v>контроль</c:v>
                  </c:pt>
                  <c:pt idx="1">
                    <c:v>рапс</c:v>
                  </c:pt>
                  <c:pt idx="2">
                    <c:v>горчица белая</c:v>
                  </c:pt>
                  <c:pt idx="3">
                    <c:v>однолетние травы</c:v>
                  </c:pt>
                  <c:pt idx="4">
                    <c:v>озимая рожь</c:v>
                  </c:pt>
                  <c:pt idx="5">
                    <c:v>контроль</c:v>
                  </c:pt>
                  <c:pt idx="6">
                    <c:v>рапс</c:v>
                  </c:pt>
                  <c:pt idx="7">
                    <c:v>горчица белая</c:v>
                  </c:pt>
                  <c:pt idx="8">
                    <c:v>однолетние травы</c:v>
                  </c:pt>
                  <c:pt idx="9">
                    <c:v>озимая рожь</c:v>
                  </c:pt>
                </c:lvl>
                <c:lvl>
                  <c:pt idx="0">
                    <c:v>Алена</c:v>
                  </c:pt>
                  <c:pt idx="5">
                    <c:v>Северный</c:v>
                  </c:pt>
                </c:lvl>
              </c:multiLvlStrCache>
            </c:multiLvlStrRef>
          </c:cat>
          <c:val>
            <c:numRef>
              <c:f>Лист1!$D$47:$D$56</c:f>
              <c:numCache>
                <c:formatCode>General</c:formatCode>
                <c:ptCount val="10"/>
                <c:pt idx="0">
                  <c:v>90</c:v>
                </c:pt>
                <c:pt idx="1">
                  <c:v>130</c:v>
                </c:pt>
                <c:pt idx="2">
                  <c:v>140</c:v>
                </c:pt>
                <c:pt idx="3">
                  <c:v>170</c:v>
                </c:pt>
                <c:pt idx="4">
                  <c:v>160</c:v>
                </c:pt>
                <c:pt idx="5">
                  <c:v>70</c:v>
                </c:pt>
                <c:pt idx="6">
                  <c:v>120</c:v>
                </c:pt>
                <c:pt idx="7">
                  <c:v>125</c:v>
                </c:pt>
                <c:pt idx="8">
                  <c:v>140</c:v>
                </c:pt>
                <c:pt idx="9">
                  <c:v>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64672"/>
        <c:axId val="98766208"/>
      </c:lineChart>
      <c:catAx>
        <c:axId val="9876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98766208"/>
        <c:crosses val="autoZero"/>
        <c:auto val="1"/>
        <c:lblAlgn val="ctr"/>
        <c:lblOffset val="100"/>
        <c:noMultiLvlLbl val="0"/>
      </c:catAx>
      <c:valAx>
        <c:axId val="98766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Рентабельность,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7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34481627296584E-2"/>
          <c:y val="2.7699245164559089E-2"/>
          <c:w val="0.92399827755905517"/>
          <c:h val="0.79938625291773968"/>
        </c:manualLayout>
      </c:layout>
      <c:lineChart>
        <c:grouping val="standard"/>
        <c:varyColors val="0"/>
        <c:ser>
          <c:idx val="0"/>
          <c:order val="0"/>
          <c:spPr>
            <a:ln w="47625"/>
          </c:spPr>
          <c:marker>
            <c:symbol val="none"/>
          </c:marker>
          <c:cat>
            <c:multiLvlStrRef>
              <c:f>Лист3!$B$3:$C$12</c:f>
              <c:multiLvlStrCache>
                <c:ptCount val="10"/>
                <c:lvl>
                  <c:pt idx="0">
                    <c:v>Сухие клубни, контроль</c:v>
                  </c:pt>
                  <c:pt idx="1">
                    <c:v>Замоченные клубни,контроль</c:v>
                  </c:pt>
                  <c:pt idx="2">
                    <c:v>Клубни обработаны Ростком, 0,001%</c:v>
                  </c:pt>
                  <c:pt idx="3">
                    <c:v>Растения обработаны Ростком 0,001 %</c:v>
                  </c:pt>
                  <c:pt idx="4">
                    <c:v>Клубни и растения обработаны Ростком 0,001 %</c:v>
                  </c:pt>
                  <c:pt idx="5">
                    <c:v>Сухие клубни, контроль</c:v>
                  </c:pt>
                  <c:pt idx="6">
                    <c:v>Замоченные клубни,контроль</c:v>
                  </c:pt>
                  <c:pt idx="7">
                    <c:v>Клубни обработаны Ростком, 0,001%</c:v>
                  </c:pt>
                  <c:pt idx="8">
                    <c:v>Растения обработаны Ростком 0,001 %</c:v>
                  </c:pt>
                  <c:pt idx="9">
                    <c:v>Клубни и растения обработаны Ростком 0,001 %</c:v>
                  </c:pt>
                </c:lvl>
                <c:lvl>
                  <c:pt idx="0">
                    <c:v>Алена</c:v>
                  </c:pt>
                  <c:pt idx="5">
                    <c:v>Северный</c:v>
                  </c:pt>
                </c:lvl>
              </c:multiLvlStrCache>
            </c:multiLvlStrRef>
          </c:cat>
          <c:val>
            <c:numRef>
              <c:f>Лист3!$D$3:$D$12</c:f>
              <c:numCache>
                <c:formatCode>General</c:formatCode>
                <c:ptCount val="10"/>
                <c:pt idx="0">
                  <c:v>140</c:v>
                </c:pt>
                <c:pt idx="1">
                  <c:v>145</c:v>
                </c:pt>
                <c:pt idx="2">
                  <c:v>175</c:v>
                </c:pt>
                <c:pt idx="3">
                  <c:v>190</c:v>
                </c:pt>
                <c:pt idx="4">
                  <c:v>210</c:v>
                </c:pt>
                <c:pt idx="5">
                  <c:v>155</c:v>
                </c:pt>
                <c:pt idx="6">
                  <c:v>160</c:v>
                </c:pt>
                <c:pt idx="7">
                  <c:v>180</c:v>
                </c:pt>
                <c:pt idx="8">
                  <c:v>200</c:v>
                </c:pt>
                <c:pt idx="9">
                  <c:v>210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07808"/>
        <c:axId val="98809344"/>
      </c:lineChart>
      <c:catAx>
        <c:axId val="98807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8809344"/>
        <c:crosses val="autoZero"/>
        <c:auto val="1"/>
        <c:lblAlgn val="ctr"/>
        <c:lblOffset val="100"/>
        <c:noMultiLvlLbl val="0"/>
      </c:catAx>
      <c:valAx>
        <c:axId val="98809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1600"/>
                  <a:t>Рентабельность,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80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36015492228931"/>
          <c:y val="1.4414527953214924E-2"/>
          <c:w val="0.5374032720701224"/>
          <c:h val="0.88530418064311633"/>
        </c:manualLayout>
      </c:layout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3"/>
              <c:layout>
                <c:manualLayout>
                  <c:x val="2.072230087705243E-2"/>
                  <c:y val="1.4597349786577144E-2"/>
                </c:manualLayout>
              </c:layout>
              <c:spPr/>
              <c:txPr>
                <a:bodyPr/>
                <a:lstStyle/>
                <a:p>
                  <a:pPr>
                    <a:defRPr sz="1300" b="1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'Лист1'!$A$2:$A$5</c:f>
              <c:strCache>
                <c:ptCount val="4"/>
                <c:pt idx="0">
                  <c:v>раннеспелые</c:v>
                </c:pt>
                <c:pt idx="1">
                  <c:v>среднеранние</c:v>
                </c:pt>
                <c:pt idx="2">
                  <c:v>среднеспелые</c:v>
                </c:pt>
                <c:pt idx="3">
                  <c:v>среднепоздние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39</c:v>
                </c:pt>
                <c:pt idx="1">
                  <c:v>34</c:v>
                </c:pt>
                <c:pt idx="2">
                  <c:v>25.4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060226958206489"/>
          <c:y val="0.1449463143871785"/>
          <c:w val="0.61505526340068306"/>
          <c:h val="0.775668491806232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области возделывается 18 реестровых сортов из них: </c:v>
                </c:pt>
              </c:strCache>
            </c:strRef>
          </c:tx>
          <c:dLbls>
            <c:dLbl>
              <c:idx val="0"/>
              <c:layout>
                <c:manualLayout>
                  <c:x val="-0.24316892702278808"/>
                  <c:y val="-5.944567435965603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err="1" smtClean="0"/>
                      <a:t>Отечествен-ной</a:t>
                    </a:r>
                    <a:r>
                      <a:rPr lang="ru-RU" baseline="0" dirty="0" smtClean="0"/>
                      <a:t> селекции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77,7%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Зарубежной селекции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22,3%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2409941876556888"/>
                  <c:y val="0.1624108001200378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Сибирской селекции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44,4%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отечественной селекции</c:v>
                </c:pt>
                <c:pt idx="1">
                  <c:v>зарубежной селекции</c:v>
                </c:pt>
                <c:pt idx="2">
                  <c:v>сибирской селекции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77.7</c:v>
                </c:pt>
                <c:pt idx="1">
                  <c:v>22.3</c:v>
                </c:pt>
                <c:pt idx="2">
                  <c:v>44.4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12824690168676"/>
          <c:y val="9.3596692913140545E-2"/>
          <c:w val="0.71450372901046433"/>
          <c:h val="0.9064033206672413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-0.23480235671105648"/>
                  <c:y val="0.1014065767155299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Раннеспе-лые</a:t>
                    </a:r>
                    <a:r>
                      <a:rPr lang="ru-RU" dirty="0"/>
                      <a:t>
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236003386036369"/>
                  <c:y val="-0.21853616181485691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Среднеран-ние</a:t>
                    </a:r>
                    <a:r>
                      <a:rPr lang="ru-RU" dirty="0"/>
                      <a:t>
45%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863411372730262"/>
                  <c:y val="0.21946387955091246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Среднеспе-лые</a:t>
                    </a:r>
                    <a:r>
                      <a:rPr lang="ru-RU" dirty="0"/>
                      <a:t>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раннеспелые</c:v>
                </c:pt>
                <c:pt idx="1">
                  <c:v>среднеранние</c:v>
                </c:pt>
                <c:pt idx="2">
                  <c:v>среднеспелые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33.299999999999997</c:v>
                </c:pt>
                <c:pt idx="1">
                  <c:v>44.4</c:v>
                </c:pt>
                <c:pt idx="2">
                  <c:v>22.3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231014873140867"/>
          <c:y val="5.0925925925925923E-2"/>
          <c:w val="0.64694685039370126"/>
          <c:h val="0.731242344706911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Лист2!$D$15</c:f>
              <c:strCache>
                <c:ptCount val="1"/>
                <c:pt idx="0">
                  <c:v>всходы-цветение</c:v>
                </c:pt>
              </c:strCache>
            </c:strRef>
          </c:tx>
          <c:invertIfNegative val="0"/>
          <c:cat>
            <c:multiLvlStrRef>
              <c:f>Лист2!$B$16:$C$25</c:f>
              <c:multiLvlStrCache>
                <c:ptCount val="10"/>
                <c:lvl>
                  <c:pt idx="0">
                    <c:v>озимая рожь</c:v>
                  </c:pt>
                  <c:pt idx="1">
                    <c:v>однолетние травы</c:v>
                  </c:pt>
                  <c:pt idx="2">
                    <c:v>горчица белая</c:v>
                  </c:pt>
                  <c:pt idx="3">
                    <c:v>рапс</c:v>
                  </c:pt>
                  <c:pt idx="4">
                    <c:v>контроль</c:v>
                  </c:pt>
                  <c:pt idx="5">
                    <c:v>озимая рожь</c:v>
                  </c:pt>
                  <c:pt idx="6">
                    <c:v>однолетние травы</c:v>
                  </c:pt>
                  <c:pt idx="7">
                    <c:v>горчица белая</c:v>
                  </c:pt>
                  <c:pt idx="8">
                    <c:v>рапс</c:v>
                  </c:pt>
                  <c:pt idx="9">
                    <c:v>контроль</c:v>
                  </c:pt>
                </c:lvl>
                <c:lvl>
                  <c:pt idx="0">
                    <c:v>Северный</c:v>
                  </c:pt>
                  <c:pt idx="5">
                    <c:v>Алена</c:v>
                  </c:pt>
                </c:lvl>
              </c:multiLvlStrCache>
            </c:multiLvlStrRef>
          </c:cat>
          <c:val>
            <c:numRef>
              <c:f>Лист2!$D$16:$D$25</c:f>
              <c:numCache>
                <c:formatCode>General</c:formatCode>
                <c:ptCount val="10"/>
                <c:pt idx="0">
                  <c:v>33.5</c:v>
                </c:pt>
                <c:pt idx="1">
                  <c:v>35</c:v>
                </c:pt>
                <c:pt idx="2">
                  <c:v>34</c:v>
                </c:pt>
                <c:pt idx="3">
                  <c:v>34.5</c:v>
                </c:pt>
                <c:pt idx="4">
                  <c:v>33</c:v>
                </c:pt>
                <c:pt idx="5">
                  <c:v>33.5</c:v>
                </c:pt>
                <c:pt idx="6">
                  <c:v>34.5</c:v>
                </c:pt>
                <c:pt idx="7">
                  <c:v>33</c:v>
                </c:pt>
                <c:pt idx="8">
                  <c:v>33.5</c:v>
                </c:pt>
                <c:pt idx="9">
                  <c:v>32.5</c:v>
                </c:pt>
              </c:numCache>
            </c:numRef>
          </c:val>
        </c:ser>
        <c:ser>
          <c:idx val="1"/>
          <c:order val="1"/>
          <c:tx>
            <c:strRef>
              <c:f>Лист2!$E$15</c:f>
              <c:strCache>
                <c:ptCount val="1"/>
                <c:pt idx="0">
                  <c:v>цветение-уборка</c:v>
                </c:pt>
              </c:strCache>
            </c:strRef>
          </c:tx>
          <c:invertIfNegative val="0"/>
          <c:cat>
            <c:multiLvlStrRef>
              <c:f>Лист2!$B$16:$C$25</c:f>
              <c:multiLvlStrCache>
                <c:ptCount val="10"/>
                <c:lvl>
                  <c:pt idx="0">
                    <c:v>озимая рожь</c:v>
                  </c:pt>
                  <c:pt idx="1">
                    <c:v>однолетние травы</c:v>
                  </c:pt>
                  <c:pt idx="2">
                    <c:v>горчица белая</c:v>
                  </c:pt>
                  <c:pt idx="3">
                    <c:v>рапс</c:v>
                  </c:pt>
                  <c:pt idx="4">
                    <c:v>контроль</c:v>
                  </c:pt>
                  <c:pt idx="5">
                    <c:v>озимая рожь</c:v>
                  </c:pt>
                  <c:pt idx="6">
                    <c:v>однолетние травы</c:v>
                  </c:pt>
                  <c:pt idx="7">
                    <c:v>горчица белая</c:v>
                  </c:pt>
                  <c:pt idx="8">
                    <c:v>рапс</c:v>
                  </c:pt>
                  <c:pt idx="9">
                    <c:v>контроль</c:v>
                  </c:pt>
                </c:lvl>
                <c:lvl>
                  <c:pt idx="0">
                    <c:v>Северный</c:v>
                  </c:pt>
                  <c:pt idx="5">
                    <c:v>Алена</c:v>
                  </c:pt>
                </c:lvl>
              </c:multiLvlStrCache>
            </c:multiLvlStrRef>
          </c:cat>
          <c:val>
            <c:numRef>
              <c:f>Лист2!$E$16:$E$25</c:f>
              <c:numCache>
                <c:formatCode>General</c:formatCode>
                <c:ptCount val="10"/>
                <c:pt idx="0">
                  <c:v>33.5</c:v>
                </c:pt>
                <c:pt idx="1">
                  <c:v>35</c:v>
                </c:pt>
                <c:pt idx="2">
                  <c:v>34</c:v>
                </c:pt>
                <c:pt idx="3">
                  <c:v>34.5</c:v>
                </c:pt>
                <c:pt idx="4">
                  <c:v>33</c:v>
                </c:pt>
                <c:pt idx="5">
                  <c:v>33.5</c:v>
                </c:pt>
                <c:pt idx="6">
                  <c:v>34.5</c:v>
                </c:pt>
                <c:pt idx="7">
                  <c:v>33</c:v>
                </c:pt>
                <c:pt idx="8">
                  <c:v>33.5</c:v>
                </c:pt>
                <c:pt idx="9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405696"/>
        <c:axId val="85407232"/>
      </c:barChart>
      <c:catAx>
        <c:axId val="85405696"/>
        <c:scaling>
          <c:orientation val="minMax"/>
        </c:scaling>
        <c:delete val="0"/>
        <c:axPos val="l"/>
        <c:majorTickMark val="out"/>
        <c:minorTickMark val="none"/>
        <c:tickLblPos val="nextTo"/>
        <c:crossAx val="85407232"/>
        <c:crosses val="autoZero"/>
        <c:auto val="1"/>
        <c:lblAlgn val="ctr"/>
        <c:lblOffset val="100"/>
        <c:noMultiLvlLbl val="0"/>
      </c:catAx>
      <c:valAx>
        <c:axId val="854072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540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650131233595804"/>
          <c:y val="0.88850503062117281"/>
          <c:w val="0.72960979877515331"/>
          <c:h val="0.107249198016914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Лист1!$B$36:$C$45</c:f>
              <c:multiLvlStrCache>
                <c:ptCount val="10"/>
                <c:lvl>
                  <c:pt idx="0">
                    <c:v>контроль</c:v>
                  </c:pt>
                  <c:pt idx="1">
                    <c:v>рапс</c:v>
                  </c:pt>
                  <c:pt idx="2">
                    <c:v>горчица белая</c:v>
                  </c:pt>
                  <c:pt idx="3">
                    <c:v>однолетние травы</c:v>
                  </c:pt>
                  <c:pt idx="4">
                    <c:v>озимая рожь</c:v>
                  </c:pt>
                  <c:pt idx="5">
                    <c:v>контроль</c:v>
                  </c:pt>
                  <c:pt idx="6">
                    <c:v>рапс</c:v>
                  </c:pt>
                  <c:pt idx="7">
                    <c:v>горчица белая</c:v>
                  </c:pt>
                  <c:pt idx="8">
                    <c:v>однолетние травы</c:v>
                  </c:pt>
                  <c:pt idx="9">
                    <c:v>озимая рожь</c:v>
                  </c:pt>
                </c:lvl>
                <c:lvl>
                  <c:pt idx="0">
                    <c:v>Алена</c:v>
                  </c:pt>
                  <c:pt idx="5">
                    <c:v>Северный</c:v>
                  </c:pt>
                </c:lvl>
              </c:multiLvlStrCache>
            </c:multiLvlStrRef>
          </c:cat>
          <c:val>
            <c:numRef>
              <c:f>Лист1!$D$36:$D$45</c:f>
              <c:numCache>
                <c:formatCode>General</c:formatCode>
                <c:ptCount val="10"/>
                <c:pt idx="0">
                  <c:v>25</c:v>
                </c:pt>
                <c:pt idx="1">
                  <c:v>34</c:v>
                </c:pt>
                <c:pt idx="2">
                  <c:v>36</c:v>
                </c:pt>
                <c:pt idx="3">
                  <c:v>39</c:v>
                </c:pt>
                <c:pt idx="4">
                  <c:v>31</c:v>
                </c:pt>
                <c:pt idx="5">
                  <c:v>25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44480"/>
        <c:axId val="85446016"/>
      </c:barChart>
      <c:catAx>
        <c:axId val="8544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85446016"/>
        <c:crosses val="autoZero"/>
        <c:auto val="1"/>
        <c:lblAlgn val="ctr"/>
        <c:lblOffset val="100"/>
        <c:noMultiLvlLbl val="0"/>
      </c:catAx>
      <c:valAx>
        <c:axId val="85446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Площадь листьев, тыс м2/га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544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multiLvlStrRef>
              <c:f>Лист1!$B$3:$C$12</c:f>
              <c:multiLvlStrCache>
                <c:ptCount val="10"/>
                <c:lvl>
                  <c:pt idx="0">
                    <c:v>контроль</c:v>
                  </c:pt>
                  <c:pt idx="1">
                    <c:v>рапс</c:v>
                  </c:pt>
                  <c:pt idx="2">
                    <c:v>горчица белая</c:v>
                  </c:pt>
                  <c:pt idx="3">
                    <c:v>однолетние травы</c:v>
                  </c:pt>
                  <c:pt idx="4">
                    <c:v>озимая рожь</c:v>
                  </c:pt>
                  <c:pt idx="5">
                    <c:v>контроль</c:v>
                  </c:pt>
                  <c:pt idx="6">
                    <c:v>рапс</c:v>
                  </c:pt>
                  <c:pt idx="7">
                    <c:v>горчица белая</c:v>
                  </c:pt>
                  <c:pt idx="8">
                    <c:v>однолетние травы</c:v>
                  </c:pt>
                  <c:pt idx="9">
                    <c:v>озимая рожь</c:v>
                  </c:pt>
                </c:lvl>
                <c:lvl>
                  <c:pt idx="0">
                    <c:v>Алена</c:v>
                  </c:pt>
                  <c:pt idx="5">
                    <c:v>Северный</c:v>
                  </c:pt>
                </c:lvl>
              </c:multiLvlStrCache>
            </c:multiLvlStrRef>
          </c:cat>
          <c:val>
            <c:numRef>
              <c:f>Лист1!$D$3:$D$12</c:f>
              <c:numCache>
                <c:formatCode>General</c:formatCode>
                <c:ptCount val="10"/>
                <c:pt idx="0">
                  <c:v>0.9</c:v>
                </c:pt>
                <c:pt idx="1">
                  <c:v>1.3</c:v>
                </c:pt>
                <c:pt idx="2">
                  <c:v>1.4</c:v>
                </c:pt>
                <c:pt idx="3">
                  <c:v>1.7</c:v>
                </c:pt>
                <c:pt idx="4">
                  <c:v>1.5</c:v>
                </c:pt>
                <c:pt idx="5">
                  <c:v>0.8</c:v>
                </c:pt>
                <c:pt idx="6">
                  <c:v>1.2</c:v>
                </c:pt>
                <c:pt idx="7">
                  <c:v>1.25</c:v>
                </c:pt>
                <c:pt idx="8">
                  <c:v>1.6</c:v>
                </c:pt>
                <c:pt idx="9">
                  <c:v>1.25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97504"/>
        <c:axId val="98199040"/>
      </c:lineChart>
      <c:catAx>
        <c:axId val="98197504"/>
        <c:scaling>
          <c:orientation val="minMax"/>
        </c:scaling>
        <c:delete val="0"/>
        <c:axPos val="b"/>
        <c:majorTickMark val="out"/>
        <c:minorTickMark val="none"/>
        <c:tickLblPos val="nextTo"/>
        <c:crossAx val="98199040"/>
        <c:crosses val="autoZero"/>
        <c:auto val="1"/>
        <c:lblAlgn val="ctr"/>
        <c:lblOffset val="100"/>
        <c:noMultiLvlLbl val="0"/>
      </c:catAx>
      <c:valAx>
        <c:axId val="98199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Масса ботвы, кг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197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1275"/>
          </c:spPr>
          <c:marker>
            <c:symbol val="none"/>
          </c:marker>
          <c:cat>
            <c:multiLvlStrRef>
              <c:f>Лист1!$B$25:$C$34</c:f>
              <c:multiLvlStrCache>
                <c:ptCount val="10"/>
                <c:lvl>
                  <c:pt idx="0">
                    <c:v>контроль</c:v>
                  </c:pt>
                  <c:pt idx="1">
                    <c:v>рапс</c:v>
                  </c:pt>
                  <c:pt idx="2">
                    <c:v>горчица белая</c:v>
                  </c:pt>
                  <c:pt idx="3">
                    <c:v>однолетние травы</c:v>
                  </c:pt>
                  <c:pt idx="4">
                    <c:v>озимая рожь</c:v>
                  </c:pt>
                  <c:pt idx="5">
                    <c:v>контроль</c:v>
                  </c:pt>
                  <c:pt idx="6">
                    <c:v>рапс</c:v>
                  </c:pt>
                  <c:pt idx="7">
                    <c:v>горчица белая</c:v>
                  </c:pt>
                  <c:pt idx="8">
                    <c:v>однолетние травы</c:v>
                  </c:pt>
                  <c:pt idx="9">
                    <c:v>озимая рожь</c:v>
                  </c:pt>
                </c:lvl>
                <c:lvl>
                  <c:pt idx="0">
                    <c:v>Алена</c:v>
                  </c:pt>
                  <c:pt idx="5">
                    <c:v>Северный</c:v>
                  </c:pt>
                </c:lvl>
              </c:multiLvlStrCache>
            </c:multiLvlStrRef>
          </c:cat>
          <c:val>
            <c:numRef>
              <c:f>Лист1!$D$25:$D$34</c:f>
              <c:numCache>
                <c:formatCode>General</c:formatCode>
                <c:ptCount val="10"/>
                <c:pt idx="0">
                  <c:v>85</c:v>
                </c:pt>
                <c:pt idx="1">
                  <c:v>92</c:v>
                </c:pt>
                <c:pt idx="2">
                  <c:v>93</c:v>
                </c:pt>
                <c:pt idx="3">
                  <c:v>96</c:v>
                </c:pt>
                <c:pt idx="4">
                  <c:v>94</c:v>
                </c:pt>
                <c:pt idx="5">
                  <c:v>87</c:v>
                </c:pt>
                <c:pt idx="6">
                  <c:v>94</c:v>
                </c:pt>
                <c:pt idx="7">
                  <c:v>95</c:v>
                </c:pt>
                <c:pt idx="8">
                  <c:v>98</c:v>
                </c:pt>
                <c:pt idx="9">
                  <c:v>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24000"/>
        <c:axId val="98225536"/>
      </c:lineChart>
      <c:catAx>
        <c:axId val="9822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98225536"/>
        <c:crosses val="autoZero"/>
        <c:auto val="1"/>
        <c:lblAlgn val="ctr"/>
        <c:lblOffset val="100"/>
        <c:noMultiLvlLbl val="0"/>
      </c:catAx>
      <c:valAx>
        <c:axId val="98225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Товарность клубней,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22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Лист1!$B$14:$C$23</c:f>
              <c:multiLvlStrCache>
                <c:ptCount val="10"/>
                <c:lvl>
                  <c:pt idx="0">
                    <c:v>контроль</c:v>
                  </c:pt>
                  <c:pt idx="1">
                    <c:v>рапс</c:v>
                  </c:pt>
                  <c:pt idx="2">
                    <c:v>горчица белая</c:v>
                  </c:pt>
                  <c:pt idx="3">
                    <c:v>однолетние травы</c:v>
                  </c:pt>
                  <c:pt idx="4">
                    <c:v>озимая рожь</c:v>
                  </c:pt>
                  <c:pt idx="5">
                    <c:v>контроль</c:v>
                  </c:pt>
                  <c:pt idx="6">
                    <c:v>рапс</c:v>
                  </c:pt>
                  <c:pt idx="7">
                    <c:v>горчица белая</c:v>
                  </c:pt>
                  <c:pt idx="8">
                    <c:v>однолетние травы</c:v>
                  </c:pt>
                  <c:pt idx="9">
                    <c:v>озимая рожь</c:v>
                  </c:pt>
                </c:lvl>
                <c:lvl>
                  <c:pt idx="0">
                    <c:v>Алена</c:v>
                  </c:pt>
                  <c:pt idx="5">
                    <c:v>Северный</c:v>
                  </c:pt>
                </c:lvl>
              </c:multiLvlStrCache>
            </c:multiLvlStrRef>
          </c:cat>
          <c:val>
            <c:numRef>
              <c:f>Лист1!$D$14:$D$23</c:f>
              <c:numCache>
                <c:formatCode>General</c:formatCode>
                <c:ptCount val="10"/>
                <c:pt idx="0">
                  <c:v>5.0999999999999996</c:v>
                </c:pt>
                <c:pt idx="1">
                  <c:v>6</c:v>
                </c:pt>
                <c:pt idx="2">
                  <c:v>5.9</c:v>
                </c:pt>
                <c:pt idx="3">
                  <c:v>6.8</c:v>
                </c:pt>
                <c:pt idx="4">
                  <c:v>4.9000000000000004</c:v>
                </c:pt>
                <c:pt idx="5">
                  <c:v>4.3</c:v>
                </c:pt>
                <c:pt idx="6">
                  <c:v>5.5</c:v>
                </c:pt>
                <c:pt idx="7">
                  <c:v>5.9</c:v>
                </c:pt>
                <c:pt idx="8">
                  <c:v>6.8</c:v>
                </c:pt>
                <c:pt idx="9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67136"/>
        <c:axId val="98268672"/>
      </c:barChart>
      <c:catAx>
        <c:axId val="9826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98268672"/>
        <c:crosses val="autoZero"/>
        <c:auto val="1"/>
        <c:lblAlgn val="ctr"/>
        <c:lblOffset val="100"/>
        <c:noMultiLvlLbl val="0"/>
      </c:catAx>
      <c:valAx>
        <c:axId val="98268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Потеря урожая в зимний период,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267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9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1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09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04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6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9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33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0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1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89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1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EBA5-BC9C-4C51-A3DA-4DB7316BB87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37C3-0B30-4CD9-87DF-7C0D5E520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8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Логинов Ю.П\логинову\Картофель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14068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37956"/>
            <a:ext cx="10972800" cy="29823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atin typeface="Arial Black" pitchFamily="34" charset="0"/>
              </a:rPr>
              <a:t>ВЛИЯНИЕ СИДЕРАЛЬНЫХ УДОБРЕНИЙ И РЕГУЛЯТОРА РОСТА РОСТОК НА РОСТ, РАЗВИТИЕ И УРОЖАЙНОСТЬ РАННЕСПЕЛЫХ СОРТОВ КАРТОФЕЛЯ В ЛЕСОСТЕПНОЙ ЗОНЕ ТЮМЕНСКОЙ ОБЛАСТИ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447" y="5148776"/>
            <a:ext cx="100558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д.с.-х.н., профессор ГАУ Северного Зауралья, г. Тюмень</a:t>
            </a:r>
          </a:p>
          <a:p>
            <a:pPr algn="ctr"/>
            <a:r>
              <a:rPr lang="ru-RU" sz="3200" b="1" dirty="0" smtClean="0"/>
              <a:t>Логинов Юрий Павлович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12192000" cy="609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0" y="6235040"/>
            <a:ext cx="12192000" cy="3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Масса ботвы скороспелых сортов картофеля в фазу цветения в зависимости от сидеральных культур, 2013-2017 гг.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478304"/>
          <a:ext cx="12192000" cy="6379695"/>
        </p:xfrm>
        <a:graphic>
          <a:graphicData uri="http://schemas.openxmlformats.org/drawingml/2006/table">
            <a:tbl>
              <a:tblPr/>
              <a:tblGrid>
                <a:gridCol w="1491176"/>
                <a:gridCol w="2926080"/>
                <a:gridCol w="1955410"/>
                <a:gridCol w="1927273"/>
                <a:gridCol w="1899139"/>
                <a:gridCol w="1992922"/>
              </a:tblGrid>
              <a:tr h="4253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Сорт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Варианты опыта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Урожайность (т/га) по копкам: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5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первая, 1 июля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вторая, 15 июля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третья, 30 июля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окончательная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20 августа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Алёна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контроль, без удобрений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22,7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26,4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рапс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26,4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горчица белая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однолетние травы (отава)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27,5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33,2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озимая рожь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24,8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31,8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Северный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контроль, без удобрений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рапс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36,9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горчица белая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23,1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34,7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однолетние травы (отава)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37,1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озимая рожь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34,6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НСР</a:t>
                      </a:r>
                      <a:r>
                        <a:rPr lang="ru-R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46908" y="28545"/>
            <a:ext cx="12098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Урожайность сортов картофеля в зависимости от сидеральных удобрений, 2016-2017 гг.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12192000" cy="6203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0" y="6176554"/>
            <a:ext cx="1219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4 - Влияние сидеральных культур на товарность клубней сортов картофеля, 2013-2017 гг.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647111"/>
          <a:ext cx="12192003" cy="5608320"/>
        </p:xfrm>
        <a:graphic>
          <a:graphicData uri="http://schemas.openxmlformats.org/drawingml/2006/table">
            <a:tbl>
              <a:tblPr/>
              <a:tblGrid>
                <a:gridCol w="1252029"/>
                <a:gridCol w="2157403"/>
                <a:gridCol w="1516249"/>
                <a:gridCol w="1516249"/>
                <a:gridCol w="1386146"/>
                <a:gridCol w="1476124"/>
                <a:gridCol w="1476124"/>
                <a:gridCol w="1411679"/>
              </a:tblGrid>
              <a:tr h="2623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Сорт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Варианты опыта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Содержание, 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Витамин «С», мг%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Нитраты, мг/100 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Вкус клубней, балл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сухого вещества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крахмала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сахара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15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Алена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контроль, без удобрений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0,49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рапс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22,3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0,57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горчица белая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0,54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однолетние травы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23,1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0,62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озимая рожь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0,59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70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Северный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контроль, без удобрений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19,7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0,71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рапс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14,5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0,78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горчица белая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0,82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однолетние травы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0,89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19,7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озимая рожь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0,74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19,1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НСР</a:t>
                      </a:r>
                      <a:r>
                        <a:rPr lang="ru-RU" sz="2000" baseline="-25000"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5263" y="28545"/>
            <a:ext cx="121814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3 -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Качество клубней сортов картофеля в зависимости от сидеральной культуры, 2013-2017 гг.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12192000" cy="6147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0" y="6135596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5 -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Потеря урожая  при зимнем хранении, 2013-2017 гг.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-1"/>
          <a:ext cx="12192000" cy="626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0" y="6272405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Рентабельность выращивания сортов картофеля в зависимости от сидеральной культуры, 2013-2017 гг.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" y="1032803"/>
          <a:ext cx="12191997" cy="4658868"/>
        </p:xfrm>
        <a:graphic>
          <a:graphicData uri="http://schemas.openxmlformats.org/drawingml/2006/table">
            <a:tbl>
              <a:tblPr/>
              <a:tblGrid>
                <a:gridCol w="1083211"/>
                <a:gridCol w="3698713"/>
                <a:gridCol w="1592851"/>
                <a:gridCol w="1592851"/>
                <a:gridCol w="1434353"/>
                <a:gridCol w="1395009"/>
                <a:gridCol w="1395009"/>
              </a:tblGrid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Сорт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Варианты опыта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Урожайность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т/га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 контролю, 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Крахмал,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Витамин «С», мг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Вкус клубней,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Алёна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Сухие клубни, контроль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Клубни замоченные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воде, контроль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Клубни обработаны Ростком, 0,001 %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+3,4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Растения обработаны Ростком, 0,001 %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+2,7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Клубни и растения обработаны Ростком, 0,001 %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+4,9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Северный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Сухие клубни, контроль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Клубни замоченные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воде, контроль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Клубни обработаны Ростком, 0,001 %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Растения обработаны Ростком, 0,001 %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Клубни и растения обработаны Ростком, 0,001 %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+5,2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НСР</a:t>
                      </a:r>
                      <a:r>
                        <a:rPr lang="ru-RU" sz="1600" baseline="-25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0" y="199847"/>
            <a:ext cx="1219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4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Влияние регулятора роста Росток на урожайность и качество клубней сортов картофеля, 2015-2017 гг.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18861" y="684014"/>
            <a:ext cx="3273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сидеральная культура рапс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12192000" cy="6147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257016"/>
            <a:ext cx="1219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препарата Росток на рентабельность сортов картофеля, 2015-2017 гг.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>
            <a:lum bright="20000" contrast="-3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7003" y="2928089"/>
            <a:ext cx="68161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СПАСИБО ЗА ВНИМАНИЕ!!!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61" y="214290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Площадь посева, урожайность и валовой сбор картофеля в Западной Сибири, 2015 г.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12192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Область, республика, край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Площадь посадки, тыс. га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Урожайность, т/га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Валовой сбор, тыс.т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Омская область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45,0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Тюменская область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29,6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716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Новосибирская область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46,7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560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Томская область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15,5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232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Кемеровская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область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42,0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672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Алтайский край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62,0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830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240,8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16,2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3910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_2.jpg"/>
          <p:cNvPicPr>
            <a:picLocks noChangeAspect="1"/>
          </p:cNvPicPr>
          <p:nvPr/>
        </p:nvPicPr>
        <p:blipFill>
          <a:blip r:embed="rId2" cstate="print"/>
          <a:srcRect l="55363" t="5953" r="1072" b="7037"/>
          <a:stretch>
            <a:fillRect/>
          </a:stretch>
        </p:blipFill>
        <p:spPr>
          <a:xfrm>
            <a:off x="7613669" y="1"/>
            <a:ext cx="457833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7861" y="0"/>
            <a:ext cx="3672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ЗАПАДНАЯ СИБИРЬ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4485" y="1444788"/>
            <a:ext cx="6972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отечественной селекции – 49 (83,1 %)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зарубежной селекции – 10 (16,9 %)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сибирской селекции – 29 (49,1 %)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95144918"/>
              </p:ext>
            </p:extLst>
          </p:nvPr>
        </p:nvGraphicFramePr>
        <p:xfrm>
          <a:off x="0" y="675248"/>
          <a:ext cx="4790831" cy="365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5587871"/>
            <a:ext cx="3291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раннеспелые – 23 (39 %);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среднеранние – 20 (34 %);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среднеспелые – 15 (25,4 %);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среднепоздние – 1 (1,6 %).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307101" y="3357358"/>
          <a:ext cx="6091312" cy="36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10972800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развития картофелеводства в Тюменской области, 1913-2017 гг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1"/>
          <a:ext cx="12192000" cy="557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759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Площадь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посадки, тыс. га 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Урожайность, т/га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Валовой сбор, тыс. тонн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1913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36,5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270,1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1940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54,0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529,2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1960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71,2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733,4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1980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44,6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570,8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37,4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527,3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29,6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24,2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716,3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26,5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773,8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6035040" y="0"/>
            <a:ext cx="6156959" cy="6858000"/>
          </a:xfrm>
          <a:prstGeom prst="rect">
            <a:avLst/>
          </a:prstGeom>
          <a:blipFill>
            <a:blip r:embed="rId2" cstate="print">
              <a:lum bright="-30000" contrast="40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8171271" y="6273225"/>
            <a:ext cx="3827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Тюменская область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0"/>
            <a:ext cx="8539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Общая площадь территории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Тюменской области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1464173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км². Численность населения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3,7 млн. чел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22362"/>
            <a:ext cx="61053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посадки картофеля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29 тыс. 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в том числе в частном секторе – 20 тыс. га и 9 тыс.га в с.-х. предприятиях.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Средняя урожайность по области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24,2 т/га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Валовое производство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696 тыс. тонн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Арофирма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КРиММ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площадь посадки картофеля 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2,3 тыс. 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урожайность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44,7 т/га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валовое производство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103 тыс. тонн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одного человека производится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220 кг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картофеля.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Обеспеченность населения составляет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157 %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64923" y="5934670"/>
            <a:ext cx="5401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раннеспелые – 6 (33,3 %).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среднеранние – 8 (44,4 %).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среднеспелые – 4 (22,3 %).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2090940"/>
              </p:ext>
            </p:extLst>
          </p:nvPr>
        </p:nvGraphicFramePr>
        <p:xfrm>
          <a:off x="175065" y="185094"/>
          <a:ext cx="6774375" cy="537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5934670"/>
            <a:ext cx="54301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отечественной селекции – 14 (77,7 %).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зарубежной  селекции – 4 (22,3 %).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сибирской селекции – 8 (44,4 %).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739618" y="379827"/>
          <a:ext cx="6452382" cy="497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-1"/>
          <a:ext cx="12192000" cy="6147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238556"/>
            <a:ext cx="1219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Продолжительность межфазных периодов сортов картофеля в зависимости от сидеральных удобрений, 2013-2017 гг.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"/>
          <a:ext cx="1219200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8989" y="6008636"/>
            <a:ext cx="11610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сидеральных культур на площадь листьев раннеспелых сортов картофеля, 2013-2017 гг.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844066"/>
          <a:ext cx="12191999" cy="5498827"/>
        </p:xfrm>
        <a:graphic>
          <a:graphicData uri="http://schemas.openxmlformats.org/drawingml/2006/table">
            <a:tbl>
              <a:tblPr/>
              <a:tblGrid>
                <a:gridCol w="1873479"/>
                <a:gridCol w="3770544"/>
                <a:gridCol w="1610306"/>
                <a:gridCol w="1924874"/>
                <a:gridCol w="1924874"/>
                <a:gridCol w="1087922"/>
              </a:tblGrid>
              <a:tr h="3219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Сорт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Варианты опыта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Устойчивость (балл) к: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фитофторе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вирусным болезням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ризоктониозу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парше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87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Алёна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контроль, без удобрений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рапс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горчица белая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однолетние травы (отава)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озимая рожь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3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Северный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контроль, без удобрений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рапс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горчица белая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однолетние травы (отава)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озимая рожь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0" y="-91941"/>
            <a:ext cx="1219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Влияние сидеральной культуры на устойчивость сортов картофеля к болезням, 2013-2017 гг.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8862" y="6428934"/>
            <a:ext cx="10217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3 балла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низкая устойчивость, 5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средняя, 7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высокая, 9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очень высокая.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1070</Words>
  <Application>Microsoft Office PowerPoint</Application>
  <PresentationFormat>Произвольный</PresentationFormat>
  <Paragraphs>411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ВЛИЯНИЕ СИДЕРАЛЬНЫХ УДОБРЕНИЙ И РЕГУЛЯТОРА РОСТА РОСТОК НА РОСТ, РАЗВИТИЕ И УРОЖАЙНОСТЬ РАННЕСПЕЛЫХ СОРТОВ КАРТОФЕЛЯ В ЛЕСОСТЕПНОЙ ЗОНЕ ТЮМЕНСКОЙ ОБЛАСТИ</vt:lpstr>
      <vt:lpstr>Площадь посева, урожайность и валовой сбор картофеля в Западной Сибири, 2015 г.</vt:lpstr>
      <vt:lpstr>Презентация PowerPoint</vt:lpstr>
      <vt:lpstr>Динамика развития картофелеводства в Тюменской области, 1913-2017 гг.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Афанасьевна Казак</dc:creator>
  <cp:lastModifiedBy>Виктория Лобач</cp:lastModifiedBy>
  <cp:revision>33</cp:revision>
  <cp:lastPrinted>2018-04-03T11:19:36Z</cp:lastPrinted>
  <dcterms:created xsi:type="dcterms:W3CDTF">2018-04-02T10:55:03Z</dcterms:created>
  <dcterms:modified xsi:type="dcterms:W3CDTF">2018-04-17T10:24:26Z</dcterms:modified>
</cp:coreProperties>
</file>